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9" r:id="rId2"/>
    <p:sldId id="289" r:id="rId3"/>
    <p:sldId id="290" r:id="rId4"/>
    <p:sldId id="292" r:id="rId5"/>
    <p:sldId id="291" r:id="rId6"/>
    <p:sldId id="294" r:id="rId7"/>
    <p:sldId id="293" r:id="rId8"/>
    <p:sldId id="295" r:id="rId9"/>
    <p:sldId id="270" r:id="rId10"/>
    <p:sldId id="298" r:id="rId11"/>
    <p:sldId id="267" r:id="rId12"/>
    <p:sldId id="299" r:id="rId13"/>
    <p:sldId id="274" r:id="rId14"/>
    <p:sldId id="278" r:id="rId15"/>
    <p:sldId id="297" r:id="rId16"/>
    <p:sldId id="300" r:id="rId17"/>
    <p:sldId id="302" r:id="rId18"/>
    <p:sldId id="288" r:id="rId19"/>
    <p:sldId id="284" r:id="rId20"/>
    <p:sldId id="277" r:id="rId21"/>
    <p:sldId id="283" r:id="rId22"/>
    <p:sldId id="276" r:id="rId23"/>
    <p:sldId id="272" r:id="rId24"/>
    <p:sldId id="273" r:id="rId25"/>
    <p:sldId id="275" r:id="rId26"/>
    <p:sldId id="279" r:id="rId27"/>
    <p:sldId id="281" r:id="rId28"/>
    <p:sldId id="282" r:id="rId29"/>
    <p:sldId id="264" r:id="rId30"/>
    <p:sldId id="285" r:id="rId31"/>
    <p:sldId id="266" r:id="rId32"/>
  </p:sldIdLst>
  <p:sldSz cx="9144000" cy="6858000" type="screen4x3"/>
  <p:notesSz cx="6858000" cy="9312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43" autoAdjust="0"/>
  </p:normalViewPr>
  <p:slideViewPr>
    <p:cSldViewPr>
      <p:cViewPr varScale="1">
        <p:scale>
          <a:sx n="73" d="100"/>
          <a:sy n="73" d="100"/>
        </p:scale>
        <p:origin x="-684" y="-102"/>
      </p:cViewPr>
      <p:guideLst>
        <p:guide orient="horz" pos="10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555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9000D576-D078-1A46-B36C-E07380AAAA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61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2775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55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555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39B0557D-77EC-974A-849A-A49A061865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C2A78-18D2-8041-82FD-EF1346C60FFF}" type="slidenum">
              <a:rPr lang="en-US"/>
              <a:pPr/>
              <a:t>12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Virginia </a:t>
            </a:r>
            <a:r>
              <a:rPr lang="en-US" sz="1600" dirty="0" err="1"/>
              <a:t>Apgar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Assessment done usually without notice</a:t>
            </a:r>
          </a:p>
          <a:p>
            <a:endParaRPr lang="en-US" sz="1600" dirty="0"/>
          </a:p>
          <a:p>
            <a:r>
              <a:rPr lang="en-US" sz="1600" dirty="0"/>
              <a:t>Assesses how well baby is getting oxygen</a:t>
            </a:r>
          </a:p>
          <a:p>
            <a:endParaRPr lang="en-US" sz="1600" dirty="0"/>
          </a:p>
          <a:p>
            <a:r>
              <a:rPr lang="en-US" sz="1600" dirty="0"/>
              <a:t>Heart rate 110-150 </a:t>
            </a:r>
            <a:r>
              <a:rPr lang="en-US" sz="1600" dirty="0" err="1"/>
              <a:t>bpm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Low APGAR score at 5 minutes means a 10 minute score will be done</a:t>
            </a:r>
          </a:p>
          <a:p>
            <a:endParaRPr lang="en-US" sz="1600" dirty="0"/>
          </a:p>
          <a:p>
            <a:r>
              <a:rPr lang="en-US" sz="1600" dirty="0"/>
              <a:t>Low APGAR scores at 10 minutes (below 5) associated with permanent brain damage</a:t>
            </a:r>
          </a:p>
          <a:p>
            <a:endParaRPr lang="en-US" sz="1600" dirty="0"/>
          </a:p>
          <a:p>
            <a:r>
              <a:rPr lang="en-US" sz="1600" b="1" dirty="0"/>
              <a:t>Video – water birth of </a:t>
            </a:r>
            <a:r>
              <a:rPr lang="en-US" sz="1600" b="1" dirty="0" err="1"/>
              <a:t>Anika</a:t>
            </a:r>
            <a:endParaRPr lang="en-US" sz="1600" b="1" dirty="0"/>
          </a:p>
          <a:p>
            <a:r>
              <a:rPr lang="en-US" sz="1600" b="1" dirty="0"/>
              <a:t>Note quiet breathing, no cry, color change, </a:t>
            </a:r>
            <a:r>
              <a:rPr lang="en-US" sz="1600" b="1" dirty="0" err="1"/>
              <a:t>vernix</a:t>
            </a:r>
            <a:endParaRPr lang="en-US" sz="1600" b="1" dirty="0"/>
          </a:p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B971C-22D9-9346-86B3-D455290735B5}" type="slidenum">
              <a:rPr lang="en-US"/>
              <a:pPr/>
              <a:t>29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8500"/>
            <a:ext cx="4656138" cy="34925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5320A2-92BA-7948-976E-5B1991FF29CA}" type="slidenum">
              <a:rPr lang="en-US"/>
              <a:pPr/>
              <a:t>31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8500"/>
            <a:ext cx="4656138" cy="34925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Breathing (normal 30-60 bpm) probs – cyanosis at room air</a:t>
            </a:r>
          </a:p>
          <a:p>
            <a:r>
              <a:rPr lang="en-US" sz="1600"/>
              <a:t>Tachypnea – RR &gt; 60 bpm</a:t>
            </a:r>
          </a:p>
          <a:p>
            <a:r>
              <a:rPr lang="en-US" sz="1600"/>
              <a:t>Apnea – periods of not breathing &gt; 20 sec with cyanosis</a:t>
            </a:r>
          </a:p>
          <a:p>
            <a:endParaRPr lang="en-US" sz="1600"/>
          </a:p>
          <a:p>
            <a:r>
              <a:rPr lang="en-US" sz="1600"/>
              <a:t>Temp 96-98 axillary</a:t>
            </a:r>
          </a:p>
          <a:p>
            <a:r>
              <a:rPr lang="en-US" sz="1600"/>
              <a:t>If cold, heat pad or lamp, water bottle</a:t>
            </a:r>
          </a:p>
          <a:p>
            <a:endParaRPr lang="en-US" sz="1600"/>
          </a:p>
          <a:p>
            <a:r>
              <a:rPr lang="en-US" sz="1600"/>
              <a:t>Hypoglycemia:</a:t>
            </a:r>
          </a:p>
          <a:p>
            <a:r>
              <a:rPr lang="en-US" sz="1600"/>
              <a:t>Fetus receives constant glucose supply from mom via the placenta</a:t>
            </a:r>
          </a:p>
          <a:p>
            <a:r>
              <a:rPr lang="en-US" sz="1600"/>
              <a:t>Glycogen store is adequate for first 1-2 hours after birth</a:t>
            </a:r>
          </a:p>
          <a:p>
            <a:r>
              <a:rPr lang="en-US" sz="1600"/>
              <a:t>Blood glucose level falls in normal newborn after birth, usually reaching lowest level in 1-2 hours, remains low until feedings begin, then begins to rise</a:t>
            </a:r>
          </a:p>
          <a:p>
            <a:r>
              <a:rPr lang="en-US" sz="1600"/>
              <a:t>Blood glucose level checked with heel stick/Dextro stix</a:t>
            </a:r>
          </a:p>
          <a:p>
            <a:r>
              <a:rPr lang="en-US" sz="1600"/>
              <a:t>Evidence of maternal problem</a:t>
            </a:r>
          </a:p>
          <a:p>
            <a:r>
              <a:rPr lang="en-US" sz="1600"/>
              <a:t>Newborn assesses as height risk (high or low birth weight, prematurity)</a:t>
            </a:r>
          </a:p>
          <a:p>
            <a:r>
              <a:rPr lang="en-US" sz="1600"/>
              <a:t>Mild – apathy, abnormal cry, hypothermia, irregular respirations, refusal to feed</a:t>
            </a:r>
          </a:p>
          <a:p>
            <a:r>
              <a:rPr lang="en-US" sz="1600"/>
              <a:t>Moderate - apnea, cyanosis, marked tremors, limpness</a:t>
            </a:r>
          </a:p>
          <a:p>
            <a:r>
              <a:rPr lang="en-US" sz="1600"/>
              <a:t>Severe - convulsions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47110A-1A17-6242-9CB0-29244E8AF4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FDAF98-5746-2647-845F-3BF8F1E0E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3C9502-A73C-1940-9D73-EACB4B1382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61CCE2C-DD86-7D43-B8AC-8BC0CBA4E4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636659-A3ED-BE4E-A3EE-43E5DD1D07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238B55-752B-904E-BFB9-E3A8BCEC18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C5D627-46E5-E04E-8865-709268B44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EAA05E-DFE3-D84E-9DD8-43210F0B5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080BFF-F21E-7043-B18D-35B872B253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597287-D751-8849-A5CA-9C02235CED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73D064-6655-AE4D-9C0E-8555DE0D99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A8AC63-448F-6645-88BC-F9071B58FA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A4E146B3-D260-014F-862C-61F55464360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8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533400" y="685800"/>
            <a:ext cx="10219267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era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0" y="609600"/>
            <a:ext cx="304800" cy="152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65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914400" y="0"/>
            <a:ext cx="10896600" cy="66590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APGAR Scoring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838200"/>
          </a:xfrm>
        </p:spPr>
        <p:txBody>
          <a:bodyPr/>
          <a:lstStyle/>
          <a:p>
            <a:pPr marL="347663" indent="-347663"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Well-being assessment done at 1 and 5 (and maybe 10) minutes</a:t>
            </a:r>
          </a:p>
        </p:txBody>
      </p:sp>
      <p:graphicFrame>
        <p:nvGraphicFramePr>
          <p:cNvPr id="8273" name="Group 81"/>
          <p:cNvGraphicFramePr>
            <a:graphicFrameLocks noGrp="1"/>
          </p:cNvGraphicFramePr>
          <p:nvPr>
            <p:ph sz="half" idx="2"/>
          </p:nvPr>
        </p:nvGraphicFramePr>
        <p:xfrm>
          <a:off x="381000" y="2514600"/>
          <a:ext cx="8382000" cy="4024313"/>
        </p:xfrm>
        <a:graphic>
          <a:graphicData uri="http://schemas.openxmlformats.org/drawingml/2006/table">
            <a:tbl>
              <a:tblPr/>
              <a:tblGrid>
                <a:gridCol w="552450"/>
                <a:gridCol w="2495550"/>
                <a:gridCol w="1600200"/>
                <a:gridCol w="1905000"/>
                <a:gridCol w="18288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Sign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0 points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1 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2 points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Activity (muscle tone)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Limp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Arms and legs flexed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Active movement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Pulse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Absent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Below 110 bpm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Above 100 bpm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Grimace (reflex irritability response to nose being suctioned)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No response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Grimace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Sneeze, cough, pulls away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Appearance (skin color)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Blue-gray, pale all over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Body pink, extremities blue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Pink all over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Respiration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Absent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Slow, irregular, weak, gasping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-65" charset="0"/>
                        </a:rPr>
                        <a:t>Good, crying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7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926" r="-75926"/>
          <a:stretch>
            <a:fillRect/>
          </a:stretch>
        </p:blipFill>
        <p:spPr>
          <a:xfrm rot="16200000">
            <a:off x="-685800" y="381000"/>
            <a:ext cx="103632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219200" y="457200"/>
            <a:ext cx="11370732" cy="601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ldedh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547"/>
            <a:ext cx="9144000" cy="64049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n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ital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76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926" r="-75926"/>
          <a:stretch>
            <a:fillRect/>
          </a:stretch>
        </p:blipFill>
        <p:spPr>
          <a:xfrm>
            <a:off x="-1600200" y="304800"/>
            <a:ext cx="12039600" cy="6373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5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533400" y="838200"/>
            <a:ext cx="10219267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2296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3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371600" y="0"/>
            <a:ext cx="12234333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066800" y="457200"/>
            <a:ext cx="11226800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219200" y="228600"/>
            <a:ext cx="11802533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dirty="0" smtClean="0"/>
              <a:t>Oxygen Assessment</a:t>
            </a:r>
            <a:endParaRPr lang="en-US" dirty="0"/>
          </a:p>
        </p:txBody>
      </p:sp>
      <p:pic>
        <p:nvPicPr>
          <p:cNvPr id="4" name="Content Placeholder 3" descr="IMG_43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110068" y="1376082"/>
            <a:ext cx="9491133" cy="5024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219200"/>
          </a:xfrm>
        </p:spPr>
        <p:txBody>
          <a:bodyPr/>
          <a:lstStyle/>
          <a:p>
            <a:r>
              <a:rPr lang="en-US" dirty="0" smtClean="0"/>
              <a:t>Cord Cutting and Clamping</a:t>
            </a:r>
            <a:endParaRPr lang="en-US" dirty="0"/>
          </a:p>
        </p:txBody>
      </p:sp>
      <p:pic>
        <p:nvPicPr>
          <p:cNvPr id="4" name="Content Placeholder 3" descr="IMG_449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926" r="-75926"/>
          <a:stretch>
            <a:fillRect/>
          </a:stretch>
        </p:blipFill>
        <p:spPr>
          <a:xfrm>
            <a:off x="-67733" y="1371600"/>
            <a:ext cx="9211733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47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77800" y="1447800"/>
            <a:ext cx="9643533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5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926" r="-75926"/>
          <a:stretch>
            <a:fillRect/>
          </a:stretch>
        </p:blipFill>
        <p:spPr>
          <a:xfrm>
            <a:off x="-762000" y="457200"/>
            <a:ext cx="10938933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/>
              <a:t>Routine Newborn Procedures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28900" y="1828800"/>
            <a:ext cx="3886200" cy="4114800"/>
          </a:xfrm>
        </p:spPr>
        <p:txBody>
          <a:bodyPr/>
          <a:lstStyle/>
          <a:p>
            <a:r>
              <a:rPr lang="en-US"/>
              <a:t>Weight &amp; Length</a:t>
            </a:r>
          </a:p>
          <a:p>
            <a:r>
              <a:rPr lang="en-US"/>
              <a:t>ID tag</a:t>
            </a:r>
          </a:p>
          <a:p>
            <a:r>
              <a:rPr lang="en-US"/>
              <a:t>Eye ointment</a:t>
            </a:r>
          </a:p>
          <a:p>
            <a:r>
              <a:rPr lang="en-US"/>
              <a:t>Vitamin K shot</a:t>
            </a:r>
          </a:p>
          <a:p>
            <a:r>
              <a:rPr lang="en-US"/>
              <a:t>Bath</a:t>
            </a:r>
          </a:p>
          <a:p>
            <a:r>
              <a:rPr lang="en-US"/>
              <a:t>Hepatitis B shot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dcutc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76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/>
              <a:t>Possible Problems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Breathing – nasal flaring, grunting, retraction of ribs, blue lips, apnea</a:t>
            </a:r>
          </a:p>
          <a:p>
            <a:pPr>
              <a:lnSpc>
                <a:spcPct val="90000"/>
              </a:lnSpc>
            </a:pPr>
            <a:r>
              <a:rPr lang="en-US"/>
              <a:t>Temperature – cold to touch, limp, blue hands and feet</a:t>
            </a:r>
          </a:p>
          <a:p>
            <a:pPr>
              <a:lnSpc>
                <a:spcPct val="90000"/>
              </a:lnSpc>
            </a:pPr>
            <a:r>
              <a:rPr lang="en-US"/>
              <a:t>Hypoglycemia – apathy, abnormal cry, hypothermia, irregular resp, convulsions (severe)</a:t>
            </a:r>
          </a:p>
          <a:p>
            <a:pPr>
              <a:lnSpc>
                <a:spcPct val="90000"/>
              </a:lnSpc>
            </a:pPr>
            <a:r>
              <a:rPr lang="en-US"/>
              <a:t>Infection (sepsis) – lethargic, irritable, tremors, respiratory problems, vomiting, low temp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cusblobatbir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36" y="0"/>
            <a:ext cx="57995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ctioningonPerine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143000"/>
            <a:ext cx="3429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exed lim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143000"/>
            <a:ext cx="3429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con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byatwarmerreus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Airway Clearing at Warmer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09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" y="1447800"/>
            <a:ext cx="9643533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489</TotalTime>
  <Words>400</Words>
  <Application>Microsoft Office PowerPoint</Application>
  <PresentationFormat>On-screen Show (4:3)</PresentationFormat>
  <Paragraphs>81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blank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Airway Clearing at Warmer</vt:lpstr>
      <vt:lpstr>Slide 10</vt:lpstr>
      <vt:lpstr>Slide 11</vt:lpstr>
      <vt:lpstr>APGAR Scoring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Oxygen Assessment</vt:lpstr>
      <vt:lpstr>Cord Cutting and Clamping</vt:lpstr>
      <vt:lpstr>Slide 25</vt:lpstr>
      <vt:lpstr>Slide 26</vt:lpstr>
      <vt:lpstr>Slide 27</vt:lpstr>
      <vt:lpstr>Slide 28</vt:lpstr>
      <vt:lpstr>Routine Newborn Procedures</vt:lpstr>
      <vt:lpstr>Slide 30</vt:lpstr>
      <vt:lpstr>Possible Problems</vt:lpstr>
    </vt:vector>
  </TitlesOfParts>
  <Company>Big Belly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NEWBORN</dc:title>
  <dc:creator>Carrie Kenner</dc:creator>
  <cp:lastModifiedBy>Kim James</cp:lastModifiedBy>
  <cp:revision>29</cp:revision>
  <dcterms:created xsi:type="dcterms:W3CDTF">2009-07-11T17:31:18Z</dcterms:created>
  <dcterms:modified xsi:type="dcterms:W3CDTF">2010-05-06T17:13:58Z</dcterms:modified>
</cp:coreProperties>
</file>